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2" r:id="rId6"/>
    <p:sldId id="277" r:id="rId7"/>
    <p:sldId id="278" r:id="rId8"/>
    <p:sldId id="257" r:id="rId9"/>
    <p:sldId id="260" r:id="rId10"/>
    <p:sldId id="280" r:id="rId11"/>
    <p:sldId id="279" r:id="rId12"/>
    <p:sldId id="281" r:id="rId13"/>
    <p:sldId id="276" r:id="rId14"/>
    <p:sldId id="282" r:id="rId15"/>
    <p:sldId id="283" r:id="rId16"/>
    <p:sldId id="285" r:id="rId17"/>
    <p:sldId id="273" r:id="rId18"/>
    <p:sldId id="284" r:id="rId19"/>
    <p:sldId id="288" r:id="rId20"/>
    <p:sldId id="28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E98"/>
    <a:srgbClr val="5E4732"/>
    <a:srgbClr val="FAEBD5"/>
    <a:srgbClr val="FAF3E9"/>
    <a:srgbClr val="F6F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CD1E5-67E5-16EA-8E07-4CA4701B83E8}" v="7" dt="2022-02-28T09:13:20.356"/>
    <p1510:client id="{5279D8A8-6057-565F-621E-19CB6D4FFC22}" v="31" dt="2022-02-23T14:42:47.565"/>
    <p1510:client id="{D9409F3C-D1FE-3FE2-012C-9B25F428B805}" v="2" dt="2022-02-24T07:26:33.972"/>
    <p1510:client id="{F4B8A261-CE65-7DE5-0A2B-7BAE555F3776}" v="41" dt="2022-02-24T09:56:31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80" autoAdjust="0"/>
  </p:normalViewPr>
  <p:slideViewPr>
    <p:cSldViewPr snapToGrid="0">
      <p:cViewPr varScale="1">
        <p:scale>
          <a:sx n="90" d="100"/>
          <a:sy n="90" d="100"/>
        </p:scale>
        <p:origin x="13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6E19F-04DC-4268-8EF4-C4FB0624AF73}" type="datetimeFigureOut">
              <a:rPr lang="en-HK" smtClean="0"/>
              <a:t>5/7/2022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73FF-6C61-4CB0-B31B-05A3F798597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5474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3358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a typeface="新細明體"/>
              </a:rPr>
              <a:t>通過討論，讓學生根據已有知識，思考何謂誠信的行為。</a:t>
            </a:r>
            <a:endParaRPr lang="en-US" altLang="zh-TW" dirty="0">
              <a:ea typeface="新細明體"/>
            </a:endParaRPr>
          </a:p>
          <a:p>
            <a:r>
              <a:rPr lang="zh-TW" altLang="en-US" dirty="0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r>
              <a:rPr lang="zh-TW" dirty="0">
                <a:ea typeface="新細明體"/>
              </a:rPr>
              <a:t>圖</a:t>
            </a:r>
            <a:r>
              <a:rPr lang="en-US" dirty="0"/>
              <a:t>1：</a:t>
            </a:r>
            <a:r>
              <a:rPr lang="zh-TW" altLang="en-US" dirty="0">
                <a:ea typeface="新細明體"/>
              </a:rPr>
              <a:t>面對他人的承諾與是非對錯的抉擇時，應堅守正直的價值觀，誠實地把實情告訴老師。</a:t>
            </a:r>
            <a:r>
              <a:rPr lang="zh-HK" altLang="en-US" dirty="0">
                <a:ea typeface="新細明體"/>
              </a:rPr>
              <a:t>再者</a:t>
            </a:r>
            <a:r>
              <a:rPr lang="zh-TW" altLang="en-US" dirty="0">
                <a:ea typeface="新細明體"/>
              </a:rPr>
              <a:t>，</a:t>
            </a:r>
            <a:r>
              <a:rPr lang="zh-HK" altLang="en-US" dirty="0">
                <a:ea typeface="新細明體"/>
              </a:rPr>
              <a:t>作為學生</a:t>
            </a:r>
            <a:r>
              <a:rPr lang="zh-TW" altLang="en-US" dirty="0">
                <a:ea typeface="新細明體"/>
              </a:rPr>
              <a:t>，</a:t>
            </a:r>
            <a:r>
              <a:rPr lang="zh-HK" altLang="en-US" dirty="0">
                <a:ea typeface="新細明體"/>
              </a:rPr>
              <a:t>在考試中作</a:t>
            </a:r>
            <a:r>
              <a:rPr lang="zh-TW" altLang="en-US" dirty="0">
                <a:ea typeface="新細明體"/>
              </a:rPr>
              <a:t>弊</a:t>
            </a:r>
            <a:r>
              <a:rPr lang="zh-HK" altLang="en-US" dirty="0">
                <a:ea typeface="新細明體"/>
              </a:rPr>
              <a:t>是失信的表現</a:t>
            </a:r>
            <a:r>
              <a:rPr lang="zh-TW" altLang="en-US" dirty="0">
                <a:ea typeface="新細明體"/>
              </a:rPr>
              <a:t>，</a:t>
            </a:r>
            <a:r>
              <a:rPr lang="zh-HK" altLang="en-US" dirty="0">
                <a:ea typeface="新細明體"/>
              </a:rPr>
              <a:t>因</a:t>
            </a:r>
            <a:r>
              <a:rPr lang="zh-TW" altLang="en-US" dirty="0">
                <a:ea typeface="新細明體"/>
              </a:rPr>
              <a:t>此</a:t>
            </a:r>
            <a:r>
              <a:rPr lang="zh-HK" altLang="en-US" dirty="0">
                <a:ea typeface="新細明體"/>
              </a:rPr>
              <a:t>面對同學作</a:t>
            </a:r>
            <a:r>
              <a:rPr lang="zh-TW" altLang="en-US" dirty="0">
                <a:ea typeface="新細明體"/>
              </a:rPr>
              <a:t>弊，</a:t>
            </a:r>
            <a:r>
              <a:rPr lang="zh-HK" altLang="en-US" dirty="0">
                <a:ea typeface="新細明體"/>
              </a:rPr>
              <a:t>更應</a:t>
            </a:r>
            <a:r>
              <a:rPr lang="zh-TW" altLang="en-US" dirty="0">
                <a:ea typeface="新細明體"/>
              </a:rPr>
              <a:t>該</a:t>
            </a:r>
            <a:r>
              <a:rPr lang="zh-HK" altLang="en-US" dirty="0">
                <a:ea typeface="新細明體"/>
              </a:rPr>
              <a:t>讓他明白誠信的重要性和失信的後果</a:t>
            </a:r>
            <a:r>
              <a:rPr lang="zh-TW" altLang="en-US" dirty="0">
                <a:ea typeface="新細明體"/>
              </a:rPr>
              <a:t>。</a:t>
            </a:r>
            <a:endParaRPr lang="zh-TW" dirty="0">
              <a:ea typeface="新細明體"/>
            </a:endParaRPr>
          </a:p>
          <a:p>
            <a:r>
              <a:rPr lang="zh-TW" altLang="en-US" dirty="0">
                <a:ea typeface="新細明體"/>
              </a:rPr>
              <a:t>圖</a:t>
            </a:r>
            <a:r>
              <a:rPr lang="en-US" altLang="zh-TW" dirty="0">
                <a:ea typeface="新細明體"/>
              </a:rPr>
              <a:t>2</a:t>
            </a:r>
            <a:r>
              <a:rPr lang="zh-TW" altLang="en-US" dirty="0">
                <a:ea typeface="新細明體"/>
              </a:rPr>
              <a:t>：誠實，承認自己的過失。</a:t>
            </a:r>
            <a:endParaRPr lang="en-US" altLang="zh-TW" dirty="0">
              <a:ea typeface="新細明體"/>
              <a:cs typeface="Calibri"/>
            </a:endParaRPr>
          </a:p>
          <a:p>
            <a:r>
              <a:rPr lang="zh-TW" altLang="en-US" dirty="0">
                <a:ea typeface="新細明體"/>
              </a:rPr>
              <a:t>圖</a:t>
            </a:r>
            <a:r>
              <a:rPr lang="en-US" altLang="zh-TW" dirty="0">
                <a:ea typeface="新細明體"/>
              </a:rPr>
              <a:t>3</a:t>
            </a:r>
            <a:r>
              <a:rPr lang="zh-TW" altLang="en-US" dirty="0">
                <a:ea typeface="新細明體"/>
              </a:rPr>
              <a:t>：坦誠，主動告知對方自己的困難，不影響對方的行程、</a:t>
            </a:r>
            <a:endParaRPr lang="en-US" altLang="zh-TW" dirty="0">
              <a:ea typeface="新細明體"/>
            </a:endParaRPr>
          </a:p>
          <a:p>
            <a:r>
              <a:rPr lang="zh-TW" altLang="en-US" dirty="0">
                <a:ea typeface="新細明體"/>
              </a:rPr>
              <a:t>圖</a:t>
            </a:r>
            <a:r>
              <a:rPr lang="en-US" altLang="zh-TW" dirty="0">
                <a:ea typeface="新細明體"/>
              </a:rPr>
              <a:t>4</a:t>
            </a:r>
            <a:r>
              <a:rPr lang="zh-TW" altLang="en-US" dirty="0">
                <a:ea typeface="新細明體"/>
              </a:rPr>
              <a:t>：言而有信，答應了別人的事，如實做到。</a:t>
            </a:r>
            <a:endParaRPr lang="en-US" altLang="zh-TW" dirty="0">
              <a:ea typeface="新細明體"/>
            </a:endParaRPr>
          </a:p>
          <a:p>
            <a:br>
              <a:rPr lang="zh-TW" altLang="en-US" dirty="0">
                <a:ea typeface="新細明體"/>
                <a:cs typeface="+mn-lt"/>
              </a:rPr>
            </a:br>
            <a:r>
              <a:rPr lang="en-US" altLang="zh-TW" dirty="0" err="1">
                <a:ea typeface="新細明體"/>
                <a:cs typeface="Calibri"/>
              </a:rPr>
              <a:t>教師可因應教學進度，向學生提問</a:t>
            </a:r>
            <a:r>
              <a:rPr lang="en-US" altLang="zh-TW" dirty="0">
                <a:ea typeface="新細明體"/>
                <a:cs typeface="Calibri"/>
              </a:rPr>
              <a:t>：</a:t>
            </a:r>
          </a:p>
          <a:p>
            <a:pPr marL="228600" indent="-228600">
              <a:buAutoNum type="arabicPeriod"/>
            </a:pPr>
            <a:r>
              <a:rPr lang="zh-TW" altLang="en-US" dirty="0">
                <a:ea typeface="新細明體"/>
              </a:rPr>
              <a:t>別做了不正確的行為，我們為其隱瞞，會帶來甚麼後果？</a:t>
            </a:r>
            <a:endParaRPr lang="en-US" altLang="zh-TW" dirty="0">
              <a:ea typeface="新細明體"/>
            </a:endParaRPr>
          </a:p>
          <a:p>
            <a:pPr marL="228600" indent="-228600">
              <a:buAutoNum type="arabicPeriod"/>
            </a:pPr>
            <a:r>
              <a:rPr lang="zh-TW" altLang="en-US" dirty="0"/>
              <a:t>作為一個誠信的人，可以怎樣做？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教師可以讓學生思考，引入古代動畫故事，看看古人怎樣面對類似的兩難情況。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6385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8063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zh-TW" altLang="en-US" dirty="0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dirty="0">
                <a:ea typeface="新細明體"/>
              </a:rPr>
              <a:t>為甚麼明山賓會向買主説出牛隻曾患病的事情？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</a:t>
            </a:r>
            <a:r>
              <a:rPr lang="zh-TW" dirty="0">
                <a:ea typeface="新細明體"/>
              </a:rPr>
              <a:t>因為他怕買家不懂照顧牛，牛的舊病復發，用處就大打</a:t>
            </a:r>
            <a:r>
              <a:rPr lang="zh-TW" altLang="en-US" dirty="0">
                <a:ea typeface="新細明體"/>
              </a:rPr>
              <a:t>折扣。）</a:t>
            </a:r>
            <a:endParaRPr lang="en-US" altLang="zh-TW" dirty="0">
              <a:ea typeface="新細明體"/>
            </a:endParaRP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altLang="en-US" dirty="0">
                <a:ea typeface="新細明體"/>
              </a:rPr>
              <a:t>明山賓主動向買主說道出實情，可能對他帶來甚麼損失？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</a:t>
            </a:r>
            <a:r>
              <a:rPr lang="zh-HK" altLang="en-US" dirty="0">
                <a:ea typeface="新細明體"/>
              </a:rPr>
              <a:t>買家可</a:t>
            </a:r>
            <a:r>
              <a:rPr lang="zh-TW" dirty="0">
                <a:ea typeface="新細明體"/>
              </a:rPr>
              <a:t>能</a:t>
            </a:r>
            <a:r>
              <a:rPr lang="zh-HK" altLang="en-US" dirty="0">
                <a:ea typeface="新細明體"/>
              </a:rPr>
              <a:t>會退回牛隻</a:t>
            </a:r>
            <a:r>
              <a:rPr lang="zh-TW" dirty="0">
                <a:ea typeface="新細明體"/>
              </a:rPr>
              <a:t>，</a:t>
            </a:r>
            <a:r>
              <a:rPr lang="zh-HK" altLang="en-US" dirty="0">
                <a:ea typeface="新細明體"/>
              </a:rPr>
              <a:t>或要</a:t>
            </a:r>
            <a:r>
              <a:rPr lang="zh-TW" dirty="0">
                <a:ea typeface="新細明體"/>
              </a:rPr>
              <a:t>求</a:t>
            </a:r>
            <a:r>
              <a:rPr lang="zh-HK" altLang="en-US" dirty="0">
                <a:ea typeface="新細明體"/>
              </a:rPr>
              <a:t>降</a:t>
            </a:r>
            <a:r>
              <a:rPr lang="zh-TW" dirty="0">
                <a:ea typeface="新細明體"/>
              </a:rPr>
              <a:t>價，</a:t>
            </a:r>
            <a:r>
              <a:rPr lang="zh-HK" altLang="en-US" dirty="0">
                <a:ea typeface="新細明體"/>
              </a:rPr>
              <a:t>為自</a:t>
            </a:r>
            <a:r>
              <a:rPr lang="zh-TW" dirty="0">
                <a:ea typeface="新細明體"/>
              </a:rPr>
              <a:t>己</a:t>
            </a:r>
            <a:r>
              <a:rPr lang="zh-HK" altLang="en-US" dirty="0">
                <a:ea typeface="新細明體"/>
              </a:rPr>
              <a:t>帶來金錢的損</a:t>
            </a:r>
            <a:r>
              <a:rPr lang="zh-TW" dirty="0">
                <a:ea typeface="新細明體"/>
              </a:rPr>
              <a:t>失。</a:t>
            </a:r>
            <a:r>
              <a:rPr lang="zh-TW" altLang="en-US" dirty="0">
                <a:ea typeface="新細明體"/>
                <a:cs typeface="Calibri"/>
              </a:rPr>
              <a:t>）</a:t>
            </a:r>
            <a:endParaRPr lang="en-US" altLang="zh-TW" dirty="0">
              <a:ea typeface="新細明體"/>
              <a:cs typeface="Calibri"/>
            </a:endParaRP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dirty="0">
                <a:ea typeface="新細明體"/>
              </a:rPr>
              <a:t>如果你是明山賓，你會告訴買主牛曾經患病嗎？為甚麼？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（學生可自由分享自己的想法）</a:t>
            </a:r>
            <a:endParaRPr lang="en-US" altLang="zh-TW" dirty="0">
              <a:ea typeface="新細明體"/>
            </a:endParaRP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dirty="0">
                <a:ea typeface="新細明體"/>
              </a:rPr>
              <a:t>明山賓有何值得我們學習的地方？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 panose="020F0502020204030204"/>
              </a:rPr>
              <a:t>（</a:t>
            </a:r>
            <a:r>
              <a:rPr lang="zh-HK" altLang="en-US" dirty="0"/>
              <a:t>面對個人誠</a:t>
            </a:r>
            <a:r>
              <a:rPr lang="zh-TW" dirty="0"/>
              <a:t>信</a:t>
            </a:r>
            <a:r>
              <a:rPr lang="zh-HK" altLang="en-US" dirty="0"/>
              <a:t>和金錢利</a:t>
            </a:r>
            <a:r>
              <a:rPr lang="zh-TW" dirty="0"/>
              <a:t>益</a:t>
            </a:r>
            <a:r>
              <a:rPr lang="zh-HK" altLang="en-US" dirty="0"/>
              <a:t>的抉</a:t>
            </a:r>
            <a:r>
              <a:rPr lang="zh-TW" dirty="0"/>
              <a:t>擇</a:t>
            </a:r>
            <a:r>
              <a:rPr lang="zh-HK" altLang="en-US" dirty="0"/>
              <a:t>時</a:t>
            </a:r>
            <a:r>
              <a:rPr lang="zh-TW" dirty="0"/>
              <a:t>，</a:t>
            </a:r>
            <a:r>
              <a:rPr lang="zh-HK" altLang="en-US" dirty="0"/>
              <a:t>應秉</a:t>
            </a:r>
            <a:r>
              <a:rPr lang="zh-TW" dirty="0"/>
              <a:t>持</a:t>
            </a:r>
            <a:r>
              <a:rPr lang="zh-HK" altLang="en-US" dirty="0"/>
              <a:t>正直誠</a:t>
            </a:r>
            <a:r>
              <a:rPr lang="zh-TW" dirty="0"/>
              <a:t>實</a:t>
            </a:r>
            <a:r>
              <a:rPr lang="zh-HK" altLang="en-US" dirty="0"/>
              <a:t>的價</a:t>
            </a:r>
            <a:r>
              <a:rPr lang="zh-TW" dirty="0"/>
              <a:t>值觀，</a:t>
            </a:r>
            <a:r>
              <a:rPr lang="zh-HK" altLang="en-US" dirty="0"/>
              <a:t>把真相如實告知對方</a:t>
            </a:r>
            <a:r>
              <a:rPr lang="zh-TW" dirty="0"/>
              <a:t>。</a:t>
            </a:r>
            <a:r>
              <a:rPr lang="zh-TW" altLang="en-US" dirty="0">
                <a:ea typeface="新細明體"/>
                <a:cs typeface="Calibri" panose="020F0502020204030204"/>
              </a:rPr>
              <a:t>）</a:t>
            </a:r>
            <a:endParaRPr lang="en-US" altLang="zh-TW" dirty="0">
              <a:ea typeface="新細明體"/>
              <a:cs typeface="Calibri" panose="020F0502020204030204"/>
            </a:endParaRPr>
          </a:p>
          <a:p>
            <a:pPr algn="l">
              <a:lnSpc>
                <a:spcPct val="150000"/>
              </a:lnSpc>
            </a:pPr>
            <a:endParaRPr lang="zh-TW" altLang="en-US" dirty="0">
              <a:ea typeface="新細明體"/>
            </a:endParaRPr>
          </a:p>
          <a:p>
            <a:pPr algn="l">
              <a:lnSpc>
                <a:spcPct val="150000"/>
              </a:lnSpc>
            </a:pPr>
            <a:r>
              <a:rPr lang="zh-TW" altLang="en-US" dirty="0">
                <a:ea typeface="新細明體"/>
              </a:rPr>
              <a:t>教師可參考教學筆記，提出其他反思問題，例如</a:t>
            </a:r>
            <a:r>
              <a:rPr lang="en-US" altLang="zh-TW" dirty="0">
                <a:ea typeface="新細明體"/>
              </a:rPr>
              <a:t>︰</a:t>
            </a:r>
            <a:endParaRPr lang="en-US" dirty="0"/>
          </a:p>
          <a:p>
            <a:pPr algn="l">
              <a:lnSpc>
                <a:spcPct val="150000"/>
              </a:lnSpc>
            </a:pPr>
            <a:r>
              <a:rPr lang="zh-TW" altLang="en-US" dirty="0">
                <a:ea typeface="新細明體"/>
              </a:rPr>
              <a:t>明山賓因為說出了實情而使金錢收入減少了。你認為他在這件事中是得多還是失多？為甚麼？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（我認為他</a:t>
            </a:r>
            <a:r>
              <a:rPr lang="zh-TW" dirty="0">
                <a:ea typeface="新細明體"/>
              </a:rPr>
              <a:t>在這件事中是得多</a:t>
            </a:r>
            <a:r>
              <a:rPr lang="zh-TW" dirty="0">
                <a:ea typeface="新細明體"/>
                <a:cs typeface="Calibri"/>
              </a:rPr>
              <a:t>，因為如果他選擇隱瞞買家，他會受到良心責備；而他現在雖然說出了實情，導致金錢損失，但他認為他的牛並不完美，用這個金額賣出是理所應當的，心會更踏</a:t>
            </a:r>
            <a:r>
              <a:rPr lang="zh-TW" altLang="en-US" dirty="0">
                <a:ea typeface="新細明體"/>
                <a:cs typeface="Calibri"/>
              </a:rPr>
              <a:t>實</a:t>
            </a:r>
            <a:r>
              <a:rPr lang="zh-TW" dirty="0">
                <a:ea typeface="新細明體"/>
                <a:cs typeface="Calibri"/>
              </a:rPr>
              <a:t>。</a:t>
            </a:r>
            <a:r>
              <a:rPr lang="zh-TW" altLang="en-US" dirty="0">
                <a:ea typeface="新細明體"/>
                <a:cs typeface="Calibri"/>
              </a:rPr>
              <a:t>）</a:t>
            </a:r>
            <a:endParaRPr lang="en-HK" altLang="zh-TW" dirty="0">
              <a:ea typeface="新細明體"/>
            </a:endParaRPr>
          </a:p>
          <a:p>
            <a:pPr algn="l"/>
            <a:endParaRPr lang="en-HK" altLang="zh-TW" dirty="0">
              <a:ea typeface="新細明體"/>
            </a:endParaRPr>
          </a:p>
          <a:p>
            <a:pPr algn="l"/>
            <a:r>
              <a:rPr lang="zh-TW" altLang="en-US" dirty="0">
                <a:ea typeface="新細明體"/>
              </a:rPr>
              <a:t>小結：</a:t>
            </a:r>
            <a:endParaRPr lang="en-HK" altLang="zh-TW" dirty="0">
              <a:ea typeface="新細明體"/>
            </a:endParaRPr>
          </a:p>
          <a:p>
            <a:pPr algn="l"/>
            <a:r>
              <a:rPr lang="zh-TW" altLang="en-US" dirty="0">
                <a:ea typeface="新細明體"/>
              </a:rPr>
              <a:t>明山賓主動把牛的情況告訴買主，更主動退回部分金錢。</a:t>
            </a:r>
            <a:endParaRPr lang="en-HK" altLang="zh-TW" dirty="0">
              <a:ea typeface="新細明體"/>
            </a:endParaRPr>
          </a:p>
          <a:p>
            <a:pPr algn="l"/>
            <a:r>
              <a:rPr lang="zh-TW" altLang="en-US" dirty="0">
                <a:ea typeface="新細明體"/>
              </a:rPr>
              <a:t>雖然明山賓所獲得的金錢少了，但卻獲得心靈上的滿足，因為他實踐了誠信。</a:t>
            </a:r>
            <a:endParaRPr lang="en-HK" altLang="zh-TW" dirty="0">
              <a:ea typeface="新細明體"/>
            </a:endParaRPr>
          </a:p>
          <a:p>
            <a:pPr algn="l"/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l"/>
            <a:br>
              <a:rPr lang="en-US" altLang="zh-TW" dirty="0">
                <a:cs typeface="+mn-lt"/>
              </a:rPr>
            </a:b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7104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>
                <a:ea typeface="新細明體"/>
              </a:rPr>
              <a:t>琪琪遇到了甚麼兩難情況？</a:t>
            </a:r>
            <a:br>
              <a:rPr lang="zh-TW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/>
              </a:rPr>
              <a:t>（</a:t>
            </a:r>
            <a:r>
              <a:rPr lang="zh-TW">
                <a:ea typeface="新細明體"/>
              </a:rPr>
              <a:t>如果繼續按照原來的計劃製作毛線小矮人，琪琪會沒有足夠的時間温習。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>
                <a:ea typeface="新細明體"/>
              </a:rPr>
              <a:t>如果放棄製作毛線小矮人，除了會令公公婆婆失望外，也會失信於小雅。</a:t>
            </a:r>
            <a:r>
              <a:rPr lang="zh-TW" altLang="en-US">
                <a:ea typeface="新細明體"/>
                <a:cs typeface="Calibri"/>
              </a:rPr>
              <a:t>）</a:t>
            </a:r>
            <a:endParaRPr lang="en-HK" altLang="zh-TW">
              <a:ea typeface="新細明體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>
                <a:ea typeface="新細明體"/>
              </a:rPr>
              <a:t>琪琪面對有可能違背誠信的情況時，她以怎樣的態度處理？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/>
              </a:rPr>
              <a:t>（</a:t>
            </a:r>
            <a:r>
              <a:rPr lang="zh-TW">
                <a:ea typeface="新細明體"/>
              </a:rPr>
              <a:t>琪琪選擇向小雅坦白，並與她協調和溝通。</a:t>
            </a:r>
            <a:br>
              <a:rPr lang="zh-TW" altLang="en-US" dirty="0">
                <a:ea typeface="新細明體"/>
              </a:rPr>
            </a:br>
            <a:r>
              <a:rPr lang="zh-TW">
                <a:ea typeface="新細明體"/>
              </a:rPr>
              <a:t>琪琪的行為不但實踐了誠信，更表現了承擔精神</a:t>
            </a:r>
            <a:r>
              <a:rPr lang="zh-TW" altLang="en-US">
                <a:ea typeface="新細明體"/>
                <a:cs typeface="Calibri"/>
              </a:rPr>
              <a:t>）</a:t>
            </a:r>
            <a:endParaRPr lang="en-HK" altLang="zh-TW">
              <a:ea typeface="新細明體"/>
              <a:cs typeface="Calibri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>
                <a:ea typeface="新細明體"/>
              </a:rPr>
              <a:t>琪琪有何值得學習之處？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 panose="020F0502020204030204"/>
              </a:rPr>
              <a:t>（琪琪對人有誠信，亦勇於承擔，通過理性的溝通與他人取得共識，十分值得學習。）</a:t>
            </a:r>
            <a:endParaRPr lang="en-HK" altLang="zh-TW">
              <a:ea typeface="新細明體"/>
              <a:cs typeface="Calibri" panose="020F0502020204030204"/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AutoNum type="arabicPeriod"/>
            </a:pPr>
            <a:endParaRPr lang="zh-TW" altLang="en-US" dirty="0">
              <a:ea typeface="新細明體"/>
              <a:cs typeface="Calibri"/>
            </a:endParaRPr>
          </a:p>
          <a:p>
            <a:r>
              <a:rPr lang="zh-TW">
                <a:ea typeface="新細明體"/>
              </a:rPr>
              <a:t>教師可參考教學筆記，提出其他反思問題，例如</a:t>
            </a:r>
            <a:r>
              <a:rPr lang="en-US" altLang="zh-TW" dirty="0">
                <a:ea typeface="新細明體"/>
              </a:rPr>
              <a:t>︰</a:t>
            </a:r>
            <a:endParaRPr lang="zh-TW" dirty="0">
              <a:ea typeface="新細明體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TW">
                <a:ea typeface="新細明體"/>
              </a:rPr>
              <a:t>如果你是琪琪，你會如何處理？為甚麼？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>
                <a:ea typeface="新細明體"/>
                <a:cs typeface="Calibri"/>
              </a:rPr>
              <a:t>（學生可自由分</a:t>
            </a:r>
            <a:r>
              <a:rPr lang="zh-TW" altLang="en-US">
                <a:ea typeface="新細明體"/>
                <a:cs typeface="Calibri"/>
              </a:rPr>
              <a:t>享自己的意見。</a:t>
            </a:r>
            <a:r>
              <a:rPr lang="zh-TW">
                <a:ea typeface="新細明體"/>
                <a:cs typeface="Calibri"/>
              </a:rPr>
              <a:t>）</a:t>
            </a:r>
          </a:p>
          <a:p>
            <a:endParaRPr lang="zh-TW" altLang="en-US" dirty="0">
              <a:ea typeface="新細明體"/>
            </a:endParaRPr>
          </a:p>
          <a:p>
            <a:r>
              <a:rPr lang="zh-TW" altLang="en-US">
                <a:ea typeface="新細明體"/>
              </a:rPr>
              <a:t>小結：</a:t>
            </a:r>
            <a:endParaRPr lang="zh-TW"/>
          </a:p>
          <a:p>
            <a:pPr>
              <a:lnSpc>
                <a:spcPct val="120000"/>
              </a:lnSpc>
            </a:pPr>
            <a:r>
              <a:rPr lang="zh-TW" altLang="en-US">
                <a:ea typeface="新細明體"/>
              </a:rPr>
              <a:t>假如琪琪為守諾言而犧牲温習的時間，就會影響學業；但是如果她放棄製作毛冷小矮人，她便會失信於小雅。</a:t>
            </a:r>
            <a:endParaRPr lang="en-HK" altLang="zh-TW">
              <a:ea typeface="新細明體"/>
            </a:endParaRPr>
          </a:p>
          <a:p>
            <a:pPr>
              <a:lnSpc>
                <a:spcPct val="120000"/>
              </a:lnSpc>
            </a:pPr>
            <a:r>
              <a:rPr lang="zh-TW" altLang="en-US">
                <a:ea typeface="新細明體"/>
              </a:rPr>
              <a:t>琪琪選擇向小雅坦白，並與她協調和溝通。</a:t>
            </a:r>
            <a:endParaRPr lang="en-HK" altLang="zh-TW">
              <a:ea typeface="新細明體"/>
            </a:endParaRPr>
          </a:p>
          <a:p>
            <a:pPr>
              <a:lnSpc>
                <a:spcPct val="120000"/>
              </a:lnSpc>
            </a:pPr>
            <a:r>
              <a:rPr lang="zh-TW" altLang="en-US">
                <a:ea typeface="新細明體"/>
              </a:rPr>
              <a:t>琪琪的行為不但實踐了誠信，更表現了承擔精神。</a:t>
            </a:r>
          </a:p>
          <a:p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br>
              <a:rPr lang="en-US" altLang="zh-TW" dirty="0">
                <a:cs typeface="+mn-lt"/>
              </a:rPr>
            </a:br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0649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dirty="0">
                <a:ea typeface="Microsoft JhengHei UI"/>
                <a:cs typeface="Calibri"/>
              </a:rPr>
              <a:t>教師請同學討論工作紙第二部分題３內的情境，</a:t>
            </a:r>
            <a:r>
              <a:rPr lang="zh-TW" dirty="0"/>
              <a:t>然後提問：</a:t>
            </a:r>
          </a:p>
          <a:p>
            <a:pPr marL="342900" indent="-342900" algn="just">
              <a:buAutoNum type="arabicPeriod"/>
            </a:pPr>
            <a:r>
              <a:rPr lang="zh-TW" dirty="0">
                <a:ea typeface="新細明體"/>
              </a:rPr>
              <a:t>如果遇上這些情況，你會怎樣做？</a:t>
            </a:r>
            <a:endParaRPr lang="zh-TW" altLang="en-US" dirty="0">
              <a:ea typeface="新細明體" panose="02020500000000000000" pitchFamily="18" charset="-120"/>
            </a:endParaRPr>
          </a:p>
          <a:p>
            <a:pPr marL="342900" indent="-342900" algn="just">
              <a:buAutoNum type="arabicPeriod"/>
            </a:pPr>
            <a:r>
              <a:rPr lang="zh-TW" dirty="0">
                <a:ea typeface="新細明體"/>
              </a:rPr>
              <a:t>請同學討論</a:t>
            </a:r>
            <a:r>
              <a:rPr lang="zh-TW" altLang="en-US" dirty="0">
                <a:ea typeface="新細明體"/>
              </a:rPr>
              <a:t>自己</a:t>
            </a:r>
            <a:r>
              <a:rPr lang="zh-TW" dirty="0">
                <a:ea typeface="新細明體"/>
              </a:rPr>
              <a:t>的做法和原因，並作出匯報。</a:t>
            </a:r>
            <a:endParaRPr lang="zh-TW" dirty="0">
              <a:ea typeface="新細明體"/>
              <a:cs typeface="Calibri" panose="020F0502020204030204"/>
            </a:endParaRPr>
          </a:p>
          <a:p>
            <a:endParaRPr lang="zh-TW" altLang="en-US" sz="1800" dirty="0">
              <a:ea typeface="Microsoft JhengHei UI" panose="020B0604030504040204" pitchFamily="34" charset="-120"/>
              <a:cs typeface="Calibri"/>
            </a:endParaRPr>
          </a:p>
          <a:p>
            <a:r>
              <a:rPr lang="zh-TW" dirty="0">
                <a:ea typeface="新細明體"/>
              </a:rPr>
              <a:t>教師</a:t>
            </a:r>
            <a:r>
              <a:rPr lang="zh-TW" dirty="0">
                <a:ea typeface="新細明體"/>
                <a:cs typeface="Calibri"/>
              </a:rPr>
              <a:t>須</a:t>
            </a:r>
            <a:r>
              <a:rPr lang="zh-TW" altLang="en-US" sz="1800" dirty="0">
                <a:ea typeface="Microsoft JhengHei UI"/>
                <a:cs typeface="Calibri"/>
              </a:rPr>
              <a:t>引導學生了解，明白無論在何時何地，面對自己和任何人，為人處事講求誠信是很重要的：</a:t>
            </a:r>
            <a:endParaRPr lang="en-US" altLang="zh-TW" sz="1800" dirty="0">
              <a:ea typeface="Microsoft JhengHei UI"/>
              <a:cs typeface="Calibri"/>
            </a:endParaRPr>
          </a:p>
          <a:p>
            <a:pPr marL="228600" indent="-228600">
              <a:buAutoNum type="arabicPeriod"/>
            </a:pPr>
            <a:r>
              <a:rPr lang="zh-TW" altLang="en-US" sz="1800" dirty="0">
                <a:ea typeface="Microsoft JhengHei UI"/>
                <a:cs typeface="Calibri"/>
              </a:rPr>
              <a:t>情境</a:t>
            </a:r>
            <a:r>
              <a:rPr lang="en-US" altLang="zh-TW" sz="1800" dirty="0">
                <a:ea typeface="Microsoft JhengHei UI"/>
                <a:cs typeface="Calibri"/>
              </a:rPr>
              <a:t>A</a:t>
            </a:r>
            <a:r>
              <a:rPr lang="zh-TW" altLang="en-US" sz="1800" dirty="0">
                <a:ea typeface="Microsoft JhengHei UI"/>
                <a:cs typeface="Calibri"/>
              </a:rPr>
              <a:t>：引導學生思考，錢包的物主在遺失銀包後的心情。</a:t>
            </a:r>
            <a:endParaRPr lang="en-US" altLang="zh-TW" sz="1800" dirty="0">
              <a:ea typeface="Microsoft JhengHei UI"/>
              <a:cs typeface="Calibri"/>
            </a:endParaRPr>
          </a:p>
          <a:p>
            <a:pPr marL="228600" indent="-228600">
              <a:buAutoNum type="arabicPeriod"/>
            </a:pPr>
            <a:r>
              <a:rPr lang="zh-TW" altLang="en-US" sz="1800" dirty="0">
                <a:ea typeface="Microsoft JhengHei UI"/>
                <a:cs typeface="Calibri"/>
              </a:rPr>
              <a:t>情境</a:t>
            </a:r>
            <a:r>
              <a:rPr lang="en-US" altLang="zh-TW" sz="1800" dirty="0">
                <a:ea typeface="Microsoft JhengHei UI"/>
                <a:cs typeface="Calibri"/>
              </a:rPr>
              <a:t>B</a:t>
            </a:r>
            <a:r>
              <a:rPr lang="zh-TW" altLang="en-US" sz="1800" dirty="0">
                <a:ea typeface="Microsoft JhengHei UI"/>
                <a:cs typeface="Calibri"/>
              </a:rPr>
              <a:t>：引導學生想一想，假如每個同學遇到類似情況都不如實報告，會有甚麼影響？</a:t>
            </a:r>
            <a:endParaRPr lang="en-US" altLang="zh-TW" sz="1800" dirty="0">
              <a:ea typeface="Microsoft JhengHei UI"/>
              <a:cs typeface="Calibri"/>
            </a:endParaRPr>
          </a:p>
          <a:p>
            <a:pPr marL="228600" indent="-228600">
              <a:buAutoNum type="arabicPeriod"/>
            </a:pPr>
            <a:r>
              <a:rPr lang="zh-TW" altLang="en-US" sz="1800" dirty="0">
                <a:ea typeface="Microsoft JhengHei UI"/>
                <a:cs typeface="Calibri"/>
              </a:rPr>
              <a:t>情境</a:t>
            </a:r>
            <a:r>
              <a:rPr lang="en-US" altLang="zh-TW" sz="1800" dirty="0">
                <a:ea typeface="Microsoft JhengHei UI"/>
                <a:cs typeface="Calibri"/>
              </a:rPr>
              <a:t>C</a:t>
            </a:r>
            <a:r>
              <a:rPr lang="zh-TW" altLang="en-US" sz="1800" dirty="0">
                <a:ea typeface="Microsoft JhengHei UI"/>
                <a:cs typeface="Calibri"/>
              </a:rPr>
              <a:t>：引導學生換位思考，假如自己隱瞞了過失，家人會有甚麼反應？</a:t>
            </a:r>
            <a:endParaRPr lang="en-US" altLang="zh-TW" sz="1800" dirty="0">
              <a:ea typeface="Microsoft JhengHei U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br>
              <a:rPr lang="en-US" altLang="zh-TW" dirty="0">
                <a:cs typeface="+mn-lt"/>
              </a:rPr>
            </a:b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50778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教師可根據教學進度，自行決定是否於課堂上完成延伸活動（工作紙第三部分）。</a:t>
            </a:r>
            <a:endParaRPr lang="en-HK" altLang="zh-TW">
              <a:cs typeface="Calibri" panose="020F0502020204030204"/>
            </a:endParaRPr>
          </a:p>
          <a:p>
            <a:r>
              <a:rPr lang="zh-TW" altLang="en-US"/>
              <a:t>通過討論新聞事件，讓學生明白在社會上一定要奉公守法、保持誠信；違反誠信對個人和他人有嚴重影響。</a:t>
            </a:r>
            <a:endParaRPr lang="en-US" altLang="zh-TW">
              <a:cs typeface="Calibri" panose="020F0502020204030204"/>
            </a:endParaRPr>
          </a:p>
          <a:p>
            <a:r>
              <a:rPr lang="zh-TW" altLang="en-US"/>
              <a:t>可以引導學生討論：</a:t>
            </a:r>
            <a:endParaRPr lang="en-US" altLang="zh-TW">
              <a:cs typeface="Calibri" panose="020F0502020204030204"/>
            </a:endParaRPr>
          </a:p>
          <a:p>
            <a:r>
              <a:rPr lang="zh-TW" altLang="en-US">
                <a:ea typeface="新細明體"/>
              </a:rPr>
              <a:t>1.    </a:t>
            </a:r>
            <a:r>
              <a:rPr lang="zh-TW" altLang="en-US" b="0">
                <a:ea typeface="新細明體"/>
              </a:rPr>
              <a:t>被告的行為對以下的人產生甚麼影響？</a:t>
            </a:r>
            <a:endParaRPr lang="en-US" altLang="zh-TW" b="0">
              <a:ea typeface="新細明體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zh-TW" altLang="en-US" b="0">
                <a:ea typeface="新細明體"/>
              </a:rPr>
              <a:t>被告自</a:t>
            </a:r>
            <a:r>
              <a:rPr lang="zh-TW" altLang="en-US">
                <a:ea typeface="新細明體"/>
              </a:rPr>
              <a:t>己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b="0">
                <a:ea typeface="新細明體"/>
              </a:rPr>
              <a:t>（犯法後會受到良心的譴責；罪行被揭發後，面對懲罰，前途被毀。）</a:t>
            </a:r>
            <a:endParaRPr lang="en-US" altLang="zh-TW">
              <a:ea typeface="新細明體"/>
            </a:endParaRPr>
          </a:p>
          <a:p>
            <a:pPr marL="171450" indent="-171450">
              <a:buFont typeface="Arial"/>
              <a:buChar char="•"/>
            </a:pPr>
            <a:r>
              <a:rPr lang="zh-TW" altLang="en-US" b="0">
                <a:ea typeface="新細明體"/>
              </a:rPr>
              <a:t>任職的公司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b="0">
                <a:ea typeface="新細明體"/>
              </a:rPr>
              <a:t>（金錢和名譽上的損失。）</a:t>
            </a:r>
            <a:endParaRPr lang="en-US" altLang="zh-TW">
              <a:ea typeface="新細明體"/>
              <a:cs typeface="Calibri" panose="020F0502020204030204"/>
            </a:endParaRPr>
          </a:p>
          <a:p>
            <a:r>
              <a:rPr lang="zh-TW" altLang="en-US">
                <a:ea typeface="新細明體"/>
              </a:rPr>
              <a:t>2.    </a:t>
            </a:r>
            <a:r>
              <a:rPr lang="zh-TW" altLang="en-US" b="0">
                <a:ea typeface="新細明體"/>
              </a:rPr>
              <a:t>假如社會充斥違反誠信的行為，而不受法律制裁，會帶來甚麼影響？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b="0">
                <a:ea typeface="新細明體"/>
              </a:rPr>
              <a:t>（風氣敗壞，社會無法正常運作。）</a:t>
            </a:r>
            <a:endParaRPr lang="en-US" altLang="zh-TW" b="0">
              <a:ea typeface="新細明體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8521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9806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459A-91FC-DB4C-A49B-983B0DD7B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5A14-C90C-C143-9E42-5E7696A46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BC56F-738E-234A-A2D3-ED9EC3C2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50B7-D947-FE4C-823A-B0CA9835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54A9C-BFF7-744D-97EF-54AFA7E8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8E37-E737-7C4B-805A-764AEF8B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D3472-AB27-5A40-B289-301472DB1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C3D8E-12AA-F94B-84B2-3935777D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4025-9F34-E542-A439-A55C23B8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9BF1-DD57-6F46-962E-E4D7178B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BA18B-D00D-7E45-8D88-5D96926F3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3E8C3-C122-2F46-AE5E-6B192E1F4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83469-5559-CA43-BDF1-302D9FFB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6378-1306-D549-A195-E6B01A25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77EDA-1BFB-364C-95F5-FE506B4B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B45F-6648-9943-AAF9-6383750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EE244-A8AF-DA44-B447-335C7D25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A681-D2CA-BE4F-A502-9F1FDFC4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1FEC-E49D-A848-BB75-6F9EEDEB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F7D44-FE3E-C04E-98AD-5A637A8E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AE9C-523D-6043-95A1-1C62DA14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F36C1-DB6C-174D-82B1-6FC8938D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26AC0-6BEB-024E-9B5A-B2FABD47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ABF0-6DA7-BB44-AF38-2739FF1D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0376-C327-424A-80B7-15EC3728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E4DC-5A3D-8C45-94D5-C2A3D2A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D98D-1D70-9A47-B37C-80E02FC3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F6E7F-803C-A842-AD0B-A16680513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16E99-ECFB-2B4C-9E28-35599FF9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7131F-601C-E940-A83D-0411C8F8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744B4-D2C4-624B-8AF4-CFC11AE1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3385-C707-C946-A274-4710EA3B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A8D2B-8B1F-1A4F-93FB-0DFD76C5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134B-2348-B94C-A487-53530B82E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9114-036B-3946-B0A4-FD6909932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99147-3CEA-1F43-97E8-4D6782344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B7880-7D9C-DB48-B2CD-A9A2883E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0D20B-4430-734B-8999-151BED59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6A61F-B4A8-A54A-8F42-E4FAC2C2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7B2-CDCE-6F42-8863-E887AB84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55DC4-5584-DE4B-BA25-1466650C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6672F-E145-5A4D-8262-59C858FC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22601-F5A3-184C-9BEA-BB10FDA4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B928C-F04F-8D4F-A931-E71BD767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2BCD4-1CC4-4D4F-9299-FCB27269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968F-2743-194D-8349-CEA78726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6598-3C96-0743-958A-5A81E673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28F44-F405-2B41-8EAC-9961FA09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D5D7F-22D8-CC47-BF9C-B2C6BE472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36750-7E0A-9C46-8653-EFD39576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FBCB9-276C-6A49-8A9B-2F85235D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5CB9-A140-544B-927C-B0E04B91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F137-5EF0-9941-B103-5717B003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1D71F-A02F-2E44-8907-744D424A1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659EF-2708-1646-8029-A582BD0C1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03B5E-87E7-CA4A-9B60-0EE5F418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76143-88C5-244B-9603-56D89E7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14DD5-842A-9B47-B25F-EED0D6E8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753AB-AB19-724B-9416-9AB0EEBD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05AE6-7DAC-704A-97AA-128006DD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E732-81FF-E14A-8749-9B23B825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F611-E352-7E49-BE3F-7AEF29557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264D-3025-6448-9951-F1BBA73F3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5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hyperlink" Target="https://chiculture.org.hk/tc/china-five-thousand-years/3284" TargetMode="External"/><Relationship Id="rId4" Type="http://schemas.openxmlformats.org/officeDocument/2006/relationships/hyperlink" Target="https://chiculture.org.hk/tc/china-five-thousand-years/328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B6120F-ADDF-4F94-98A2-C5E3D940F17C}"/>
              </a:ext>
            </a:extLst>
          </p:cNvPr>
          <p:cNvSpPr>
            <a:spLocks noGrp="1"/>
          </p:cNvSpPr>
          <p:nvPr/>
        </p:nvSpPr>
        <p:spPr>
          <a:xfrm>
            <a:off x="1577473" y="2148404"/>
            <a:ext cx="9144000" cy="1903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600" dirty="0">
                <a:solidFill>
                  <a:srgbClr val="5E4732"/>
                </a:solidFill>
                <a:ea typeface="DFPYuanBold-B5"/>
              </a:rPr>
              <a:t>中華美德</a:t>
            </a:r>
            <a:r>
              <a:rPr lang="zh-TW" altLang="en-US" sz="4600">
                <a:solidFill>
                  <a:srgbClr val="5E4732"/>
                </a:solidFill>
                <a:ea typeface="DFPYuanBold-B5"/>
              </a:rPr>
              <a:t>通古今 </a:t>
            </a:r>
            <a:r>
              <a:rPr lang="en-US" altLang="zh-TW" sz="4600">
                <a:solidFill>
                  <a:srgbClr val="5E4732"/>
                </a:solidFill>
                <a:ea typeface="DFPYuanBold-B5"/>
              </a:rPr>
              <a:t>──</a:t>
            </a:r>
            <a:br>
              <a:rPr lang="en-US" altLang="zh-TW" dirty="0">
                <a:solidFill>
                  <a:srgbClr val="5E4732"/>
                </a:solidFill>
                <a:ea typeface="DFPYuanBold-B5"/>
              </a:rPr>
            </a:br>
            <a:r>
              <a:rPr lang="zh-TW" altLang="en-US" sz="4000" dirty="0">
                <a:solidFill>
                  <a:srgbClr val="5E4732"/>
                </a:solidFill>
                <a:ea typeface="DFPYuanBold-B5"/>
                <a:cs typeface="Calibri Light"/>
              </a:rPr>
              <a:t>傳統美德與正面價值觀學習資源套</a:t>
            </a:r>
            <a:endParaRPr lang="en-US" altLang="zh-TW" dirty="0">
              <a:solidFill>
                <a:srgbClr val="5E4732"/>
              </a:solidFill>
              <a:ea typeface="DFPYuanBold-B5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238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E2D2-D1ED-0248-A5B0-FC4C1867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5E4732"/>
                </a:solidFill>
                <a:ea typeface="DFPYuanBold-B5" panose="020F0700000000000000" pitchFamily="34" charset="-120"/>
              </a:rPr>
              <a:t>短片</a:t>
            </a:r>
            <a:r>
              <a:rPr lang="en-US" altLang="zh-TW" dirty="0">
                <a:solidFill>
                  <a:srgbClr val="5E4732"/>
                </a:solidFill>
                <a:ea typeface="DFPYuanBold-B5" panose="020F0700000000000000" pitchFamily="34" charset="-120"/>
              </a:rPr>
              <a:t>(</a:t>
            </a:r>
            <a:r>
              <a:rPr lang="zh-TW" altLang="en-US" dirty="0">
                <a:solidFill>
                  <a:srgbClr val="5E4732"/>
                </a:solidFill>
                <a:ea typeface="DFPYuanBold-B5" panose="020F0700000000000000" pitchFamily="34" charset="-120"/>
              </a:rPr>
              <a:t>待上載後補上連結</a:t>
            </a:r>
            <a:r>
              <a:rPr lang="en-US" altLang="zh-TW" dirty="0">
                <a:solidFill>
                  <a:srgbClr val="5E4732"/>
                </a:solidFill>
                <a:ea typeface="DFPYuanBold-B5" panose="020F0700000000000000" pitchFamily="34" charset="-12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7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反思（一）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57034B-2F78-49E0-A41E-73EA1AECB122}"/>
              </a:ext>
            </a:extLst>
          </p:cNvPr>
          <p:cNvSpPr txBox="1">
            <a:spLocks/>
          </p:cNvSpPr>
          <p:nvPr/>
        </p:nvSpPr>
        <p:spPr>
          <a:xfrm>
            <a:off x="385617" y="1961322"/>
            <a:ext cx="6586979" cy="48094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en-US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為甚麼明山賓會向買主説出牛隻曾患病的事情？</a:t>
            </a:r>
          </a:p>
          <a:p>
            <a:pPr algn="just">
              <a:lnSpc>
                <a:spcPct val="150000"/>
              </a:lnSpc>
            </a:pPr>
            <a:r>
              <a:rPr lang="zh-TW" altLang="en-US" sz="3000" dirty="0">
                <a:solidFill>
                  <a:srgbClr val="5E4732"/>
                </a:solidFill>
                <a:ea typeface="DFPYuanBold-B5" panose="020F0700000000000000" pitchFamily="34" charset="-120"/>
              </a:rPr>
              <a:t>明山賓主動向買主說道出實情，可能會對他帶來甚麼損失？</a:t>
            </a:r>
          </a:p>
          <a:p>
            <a:pPr algn="just">
              <a:lnSpc>
                <a:spcPct val="150000"/>
              </a:lnSpc>
            </a:pPr>
            <a:r>
              <a:rPr lang="zh-TW" altLang="en-US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如果你是明山賓，你會告訴買主牛曾經患病嗎？為甚麼？</a:t>
            </a:r>
          </a:p>
          <a:p>
            <a:pPr algn="just">
              <a:lnSpc>
                <a:spcPct val="150000"/>
              </a:lnSpc>
            </a:pPr>
            <a:r>
              <a:rPr lang="zh-TW" altLang="en-US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明山賓有何值得我們學習的地方？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0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（完成工作紙第一部分）</a:t>
            </a:r>
          </a:p>
          <a:p>
            <a:endParaRPr lang="zh-TW" alt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7" name="Picture 9" descr="A picture containing lighter&#10;&#10;Description automatically generated">
            <a:extLst>
              <a:ext uri="{FF2B5EF4-FFF2-40B4-BE49-F238E27FC236}">
                <a16:creationId xmlns:a16="http://schemas.microsoft.com/office/drawing/2014/main" id="{0ED8D3D5-F3FA-4DEA-90C5-F31606407C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6580" r="42333" b="22685"/>
          <a:stretch/>
        </p:blipFill>
        <p:spPr bwMode="auto">
          <a:xfrm>
            <a:off x="10035578" y="3218893"/>
            <a:ext cx="2421056" cy="3661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語音泡泡: 橢圓形 7">
            <a:extLst>
              <a:ext uri="{FF2B5EF4-FFF2-40B4-BE49-F238E27FC236}">
                <a16:creationId xmlns:a16="http://schemas.microsoft.com/office/drawing/2014/main" id="{3BDB4DD8-9C51-4934-9BB9-1CE130781E92}"/>
              </a:ext>
            </a:extLst>
          </p:cNvPr>
          <p:cNvSpPr/>
          <p:nvPr/>
        </p:nvSpPr>
        <p:spPr>
          <a:xfrm>
            <a:off x="6972596" y="1867113"/>
            <a:ext cx="4129535" cy="1573754"/>
          </a:xfrm>
          <a:prstGeom prst="wedgeEllipseCallout">
            <a:avLst>
              <a:gd name="adj1" fmla="val 35589"/>
              <a:gd name="adj2" fmla="val 131749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8">
            <a:extLst>
              <a:ext uri="{FF2B5EF4-FFF2-40B4-BE49-F238E27FC236}">
                <a16:creationId xmlns:a16="http://schemas.microsoft.com/office/drawing/2014/main" id="{5CE7539D-8642-465D-A584-639BB39B0B83}"/>
              </a:ext>
            </a:extLst>
          </p:cNvPr>
          <p:cNvSpPr txBox="1"/>
          <p:nvPr/>
        </p:nvSpPr>
        <p:spPr>
          <a:xfrm>
            <a:off x="7121560" y="2385297"/>
            <a:ext cx="4416094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1200"/>
              </a:spcAft>
              <a:buClr>
                <a:srgbClr val="C45911"/>
              </a:buClr>
              <a:buFont typeface="Arial"/>
              <a:buNone/>
            </a:pPr>
            <a:r>
              <a:rPr lang="zh-TW" altLang="en-US" sz="2800">
                <a:solidFill>
                  <a:schemeClr val="accent2">
                    <a:lumMod val="75000"/>
                  </a:schemeClr>
                </a:solidFill>
                <a:ea typeface="DFPYuanBold-B5" panose="020F0700000000000000" pitchFamily="34" charset="-120"/>
              </a:rPr>
              <a:t>看完動畫後，說一說</a:t>
            </a:r>
            <a:r>
              <a:rPr lang="en-US" altLang="zh-TW" sz="2800">
                <a:solidFill>
                  <a:schemeClr val="accent2">
                    <a:lumMod val="75000"/>
                  </a:schemeClr>
                </a:solidFill>
                <a:ea typeface="DFPYuanBold-B5" panose="020F0700000000000000" pitchFamily="34" charset="-120"/>
              </a:rPr>
              <a:t>……</a:t>
            </a:r>
            <a:endParaRPr lang="zh-TW" altLang="zh-TW" sz="2800">
              <a:solidFill>
                <a:schemeClr val="accent2">
                  <a:lumMod val="75000"/>
                </a:schemeClr>
              </a:solidFill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842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反思（二）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57034B-2F78-49E0-A41E-73EA1AECB122}"/>
              </a:ext>
            </a:extLst>
          </p:cNvPr>
          <p:cNvSpPr txBox="1">
            <a:spLocks/>
          </p:cNvSpPr>
          <p:nvPr/>
        </p:nvSpPr>
        <p:spPr>
          <a:xfrm>
            <a:off x="620486" y="1961322"/>
            <a:ext cx="6183087" cy="4531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琪琪遇到了甚麼兩難情況？</a:t>
            </a: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琪琪面對有可能違背誠信的情況時，她以怎樣的態度處理？</a:t>
            </a: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琪琪有何值得學習之處？</a:t>
            </a: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（完成工作紙第二部分題</a:t>
            </a:r>
            <a: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1 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、</a:t>
            </a:r>
            <a: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2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）</a:t>
            </a:r>
          </a:p>
          <a:p>
            <a:pPr>
              <a:lnSpc>
                <a:spcPct val="150000"/>
              </a:lnSpc>
            </a:pP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endParaRPr lang="zh-TW" alt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74135-4C41-4087-BDF6-A862A729B2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63" t="5184" r="6481" b="4748"/>
          <a:stretch/>
        </p:blipFill>
        <p:spPr>
          <a:xfrm>
            <a:off x="6736731" y="1938129"/>
            <a:ext cx="3485048" cy="2283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24B925-180D-46A2-B9D4-C4A647AF51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70" t="4520" r="4770" b="5085"/>
          <a:stretch/>
        </p:blipFill>
        <p:spPr>
          <a:xfrm>
            <a:off x="8392885" y="4497010"/>
            <a:ext cx="3484598" cy="2178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879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課堂活動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57034B-2F78-49E0-A41E-73EA1AECB122}"/>
              </a:ext>
            </a:extLst>
          </p:cNvPr>
          <p:cNvSpPr txBox="1">
            <a:spLocks/>
          </p:cNvSpPr>
          <p:nvPr/>
        </p:nvSpPr>
        <p:spPr>
          <a:xfrm>
            <a:off x="347617" y="1975777"/>
            <a:ext cx="9552214" cy="4882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如果遇上以下情況，你會怎樣做？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>
                <a:solidFill>
                  <a:srgbClr val="5E4732"/>
                </a:solidFill>
                <a:ea typeface="DFPYuanBold-B5" panose="020F0700000000000000" pitchFamily="34" charset="-120"/>
              </a:rPr>
              <a:t>A) </a:t>
            </a:r>
            <a:r>
              <a:rPr lang="zh-TW" altLang="en-US">
                <a:solidFill>
                  <a:srgbClr val="5E4732"/>
                </a:solidFill>
                <a:ea typeface="DFPYuanBold-B5" panose="020F0700000000000000" pitchFamily="34" charset="-120"/>
              </a:rPr>
              <a:t>在空無一人的公共汽車上層撿到一個錢包。</a:t>
            </a:r>
            <a:endParaRPr lang="en-HK" altLang="zh-TW">
              <a:solidFill>
                <a:srgbClr val="5E4732"/>
              </a:solidFill>
              <a:ea typeface="DFPYuanBold-B5" panose="020F0700000000000000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HK" altLang="zh-TW">
                <a:solidFill>
                  <a:srgbClr val="5E4732"/>
                </a:solidFill>
                <a:ea typeface="DFPYuanBold-B5" panose="020F0700000000000000" pitchFamily="34" charset="-120"/>
              </a:rPr>
              <a:t>B) </a:t>
            </a:r>
            <a:r>
              <a:rPr lang="zh-TW" altLang="en-US">
                <a:solidFill>
                  <a:srgbClr val="5E4732"/>
                </a:solidFill>
                <a:ea typeface="DFPYuanBold-B5" panose="020F0700000000000000" pitchFamily="34" charset="-120"/>
              </a:rPr>
              <a:t>看到自己滿分的考試卷，卻發現原來有一個錯處</a:t>
            </a:r>
            <a:br>
              <a:rPr lang="en-US" altLang="zh-TW">
                <a:solidFill>
                  <a:srgbClr val="5E4732"/>
                </a:solidFill>
                <a:ea typeface="DFPYuanBold-B5" panose="020F0700000000000000" pitchFamily="34" charset="-120"/>
              </a:rPr>
            </a:br>
            <a:r>
              <a:rPr lang="en-US" altLang="zh-TW">
                <a:solidFill>
                  <a:srgbClr val="5E4732"/>
                </a:solidFill>
                <a:ea typeface="DFPYuanBold-B5" panose="020F0700000000000000" pitchFamily="34" charset="-120"/>
              </a:rPr>
              <a:t>     </a:t>
            </a:r>
            <a:r>
              <a:rPr lang="zh-TW" altLang="en-US">
                <a:solidFill>
                  <a:srgbClr val="5E4732"/>
                </a:solidFill>
                <a:ea typeface="DFPYuanBold-B5" panose="020F0700000000000000" pitchFamily="34" charset="-120"/>
              </a:rPr>
              <a:t>是老師沒有發現的。</a:t>
            </a:r>
            <a:endParaRPr lang="en-HK" altLang="zh-TW">
              <a:solidFill>
                <a:srgbClr val="5E4732"/>
              </a:solidFill>
              <a:ea typeface="DFPYuanBold-B5" panose="020F0700000000000000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HK" altLang="zh-TW">
                <a:solidFill>
                  <a:srgbClr val="5E4732"/>
                </a:solidFill>
                <a:ea typeface="DFPYuanBold-B5" panose="020F0700000000000000" pitchFamily="34" charset="-120"/>
              </a:rPr>
              <a:t>C) </a:t>
            </a:r>
            <a:r>
              <a:rPr lang="zh-TW" altLang="en-US">
                <a:solidFill>
                  <a:srgbClr val="5E4732"/>
                </a:solidFill>
                <a:ea typeface="DFPYuanBold-B5" panose="020F0700000000000000" pitchFamily="34" charset="-120"/>
              </a:rPr>
              <a:t>和幾個朋友在家中玩耍時，把花瓶打碎了。</a:t>
            </a:r>
            <a:endParaRPr lang="en-HK" altLang="zh-TW">
              <a:solidFill>
                <a:srgbClr val="5E4732"/>
              </a:solidFill>
              <a:ea typeface="DFPYuanBold-B5" panose="020F0700000000000000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（完成工作紙第二部分題</a:t>
            </a:r>
            <a: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3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）</a:t>
            </a:r>
          </a:p>
          <a:p>
            <a:pPr>
              <a:lnSpc>
                <a:spcPct val="150000"/>
              </a:lnSpc>
            </a:pP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endParaRPr lang="zh-TW" alt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0C3DC4E-FD7D-4D5D-9E50-FD0B3D5D5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909">
            <a:off x="8499356" y="1950471"/>
            <a:ext cx="3789389" cy="37893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E1475BB-21A4-47DB-BDCE-7A85C755F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239" y="3429000"/>
            <a:ext cx="4127624" cy="41276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31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竹</a:t>
            </a:r>
            <a:r>
              <a:rPr 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Sir</a:t>
            </a:r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的話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……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9" descr="A picture containing lighter&#10;&#10;Description automatically generated">
            <a:extLst>
              <a:ext uri="{FF2B5EF4-FFF2-40B4-BE49-F238E27FC236}">
                <a16:creationId xmlns:a16="http://schemas.microsoft.com/office/drawing/2014/main" id="{A91F9348-C6E7-4B19-93A4-494AD4827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6580" r="42333" b="22685"/>
          <a:stretch/>
        </p:blipFill>
        <p:spPr bwMode="auto">
          <a:xfrm>
            <a:off x="269054" y="2167909"/>
            <a:ext cx="4188645" cy="6335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B3C66F3-A3C9-44C0-806E-0667F79F15EE}"/>
              </a:ext>
            </a:extLst>
          </p:cNvPr>
          <p:cNvSpPr/>
          <p:nvPr/>
        </p:nvSpPr>
        <p:spPr>
          <a:xfrm>
            <a:off x="3980280" y="1992086"/>
            <a:ext cx="7508046" cy="3984171"/>
          </a:xfrm>
          <a:prstGeom prst="wedgeEllipseCallout">
            <a:avLst>
              <a:gd name="adj1" fmla="val -58511"/>
              <a:gd name="adj2" fmla="val 2516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28" y="2726871"/>
            <a:ext cx="5873616" cy="22496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動畫中，明山賓和琪琪</a:t>
            </a:r>
            <a:r>
              <a:rPr lang="zh-TW" altLang="en-US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信守承諾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，盡自己最大的努力，在</a:t>
            </a:r>
            <a:r>
              <a:rPr lang="zh-TW" altLang="en-US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兩難中取得平衡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。在待人處事上，我們要</a:t>
            </a:r>
            <a:r>
              <a:rPr lang="zh-TW" altLang="en-US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重視對人的承諾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，如果在實踐過程中遇到問題，應該找出</a:t>
            </a:r>
            <a:r>
              <a:rPr lang="zh-TW" altLang="en-US">
                <a:solidFill>
                  <a:srgbClr val="5E4732"/>
                </a:solidFill>
                <a:ea typeface="DFPYuanBold-B5"/>
              </a:rPr>
              <a:t>解決問題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的方法。</a:t>
            </a:r>
          </a:p>
        </p:txBody>
      </p:sp>
    </p:spTree>
    <p:extLst>
      <p:ext uri="{BB962C8B-B14F-4D97-AF65-F5344CB8AC3E}">
        <p14:creationId xmlns:p14="http://schemas.microsoft.com/office/powerpoint/2010/main" val="264758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我們明白了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……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E95BC2A9-DB89-434F-8918-8C15CB30E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8556172" y="3114030"/>
            <a:ext cx="3453869" cy="3667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8D333C6-5B5F-4C6C-A63A-A85FC5A0B942}"/>
              </a:ext>
            </a:extLst>
          </p:cNvPr>
          <p:cNvSpPr/>
          <p:nvPr/>
        </p:nvSpPr>
        <p:spPr>
          <a:xfrm>
            <a:off x="606082" y="2004863"/>
            <a:ext cx="6947431" cy="4085693"/>
          </a:xfrm>
          <a:prstGeom prst="wedgeEllipseCallout">
            <a:avLst>
              <a:gd name="adj1" fmla="val 70850"/>
              <a:gd name="adj2" fmla="val 2357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「信」即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誠信</a:t>
            </a:r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，</a:t>
            </a:r>
            <a:endParaRPr lang="en-HK" altLang="zh-TW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/>
            </a:endParaRPr>
          </a:p>
          <a:p>
            <a:pPr algn="ctr"/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指一個人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信守諾言</a:t>
            </a:r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、</a:t>
            </a:r>
            <a:endParaRPr lang="en-HK" altLang="zh-TW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/>
            </a:endParaRPr>
          </a:p>
          <a:p>
            <a:pPr algn="ctr"/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言行一致</a:t>
            </a:r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、不弄虛作假。</a:t>
            </a:r>
          </a:p>
          <a:p>
            <a:pPr algn="ctr"/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在給人許下承諾前，</a:t>
            </a:r>
            <a:endParaRPr lang="en-HK" altLang="zh-TW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ctr"/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我們應確保自己能夠完成，</a:t>
            </a:r>
            <a:endParaRPr lang="en-HK" altLang="zh-TW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ctr"/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無論在何時何地，</a:t>
            </a:r>
            <a:endParaRPr lang="en-HK" altLang="zh-TW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ctr"/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面對自己和任何人，</a:t>
            </a:r>
            <a:endParaRPr lang="en-HK" altLang="zh-TW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ctr"/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都要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保持誠信</a:t>
            </a:r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8406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延伸活動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057400"/>
            <a:ext cx="10515602" cy="4800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sym typeface="Wingdings" panose="05000000000000000000" pitchFamily="2" charset="2"/>
              </a:rPr>
              <a:t>　　 </a:t>
            </a:r>
            <a:r>
              <a:rPr lang="zh-TW" altLang="en-US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壽司店前會計部經理於任職期間，偷取公司超過</a:t>
            </a:r>
            <a:r>
              <a:rPr lang="en-US" altLang="zh-TW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2400</a:t>
            </a:r>
            <a:r>
              <a:rPr lang="zh-TW" altLang="en-US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萬元。按照規定，他須將現金須存入各分店的銀行戶口，而他卻涉嫌盜取公款。他以造假帳方式偷取公司款項，行為可恥，違反誠信，最終被判監禁。</a:t>
            </a:r>
            <a:endParaRPr lang="en-HK" altLang="zh-TW">
              <a:solidFill>
                <a:schemeClr val="accent4">
                  <a:lumMod val="75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為甚麼法官指被告的行為違反誠信？</a:t>
            </a: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違反誠信的行為會造成甚麼影響？</a:t>
            </a: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31B637A8-C7DB-4B90-A6A7-264A91F3F6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46" t="18809" r="17887" b="29286"/>
          <a:stretch/>
        </p:blipFill>
        <p:spPr>
          <a:xfrm rot="20934532">
            <a:off x="7117497" y="4229368"/>
            <a:ext cx="4622634" cy="24166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 descr="Lights On with solid fill">
            <a:extLst>
              <a:ext uri="{FF2B5EF4-FFF2-40B4-BE49-F238E27FC236}">
                <a16:creationId xmlns:a16="http://schemas.microsoft.com/office/drawing/2014/main" id="{29DAAD6D-BFAB-48BC-B4E9-A45DBCBA2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46944">
            <a:off x="836541" y="1789477"/>
            <a:ext cx="1076793" cy="10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85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E2D2-D1ED-0248-A5B0-FC4C1867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/>
          <a:lstStyle/>
          <a:p>
            <a:pPr algn="ctr"/>
            <a:r>
              <a:rPr lang="zh-TW" altLang="en-US">
                <a:solidFill>
                  <a:srgbClr val="5E4732"/>
                </a:solidFill>
                <a:ea typeface="DFPYuanBold-B5" panose="020F0700000000000000" pitchFamily="34" charset="-120"/>
              </a:rPr>
              <a:t>參考資料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5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參考資料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7271"/>
            <a:ext cx="10515602" cy="44044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〈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如何在日常生活中實踐誠信？</a:t>
            </a:r>
            <a:r>
              <a:rPr lang="en-US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4"/>
              </a:rPr>
              <a:t>https://chiculture.org.hk/tc/china-five-thousand-</a:t>
            </a:r>
            <a:b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4"/>
              </a:rPr>
            </a:br>
            <a: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4"/>
              </a:rPr>
              <a:t>years/3287</a:t>
            </a:r>
            <a:endParaRPr lang="en-US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〈</a:t>
            </a: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何謂「誠」與「信」？</a:t>
            </a:r>
            <a:r>
              <a:rPr lang="en-US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5"/>
              </a:rPr>
              <a:t>https://chiculture.org.hk/tc/china-five-thousand-</a:t>
            </a:r>
            <a:br>
              <a:rPr lang="en-US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5"/>
              </a:rPr>
            </a:br>
            <a:r>
              <a:rPr lang="en-US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5"/>
              </a:rPr>
              <a:t>years/3284</a:t>
            </a:r>
            <a:endParaRPr lang="en-US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B6F011C-7DF0-4E93-A31A-F6E61EDF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5878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884FF94-3D19-4996-BED4-325B8D4E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1172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0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E2D2-D1ED-0248-A5B0-FC4C1867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/>
          <a:lstStyle/>
          <a:p>
            <a:pPr algn="ctr"/>
            <a:r>
              <a:rPr lang="zh-TW" altLang="en-US" sz="7900" b="1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主題：信</a:t>
            </a:r>
            <a:b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en-HK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sz="540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要說實話嗎？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404907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學習目標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39657"/>
            <a:ext cx="10515600" cy="35855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了解誠信之道及其重要性。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明白「信」對人際關係的意義和價值。</a:t>
            </a:r>
          </a:p>
        </p:txBody>
      </p:sp>
    </p:spTree>
    <p:extLst>
      <p:ext uri="{BB962C8B-B14F-4D97-AF65-F5344CB8AC3E}">
        <p14:creationId xmlns:p14="http://schemas.microsoft.com/office/powerpoint/2010/main" val="326567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培養的價值觀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/</a:t>
            </a:r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態度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		</a:t>
            </a:r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中華傳統美德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0B68FF-A3BF-4107-9A08-FEFE949B8AFE}"/>
              </a:ext>
            </a:extLst>
          </p:cNvPr>
          <p:cNvSpPr txBox="1">
            <a:spLocks/>
          </p:cNvSpPr>
          <p:nvPr/>
        </p:nvSpPr>
        <p:spPr>
          <a:xfrm>
            <a:off x="838200" y="1918931"/>
            <a:ext cx="5181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誠信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責任感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承擔精神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尊重他人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守法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國民身份認同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6369FF9-D70D-473E-A286-DD47A339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8548" y="1918931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ea typeface="DFPYuanBold-B5" panose="020F0700000000000000" pitchFamily="34" charset="-120"/>
              </a:rPr>
              <a:t>誠實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ea typeface="DFPYuanBold-B5" panose="020F0700000000000000" pitchFamily="34" charset="-120"/>
              </a:rPr>
              <a:t>坦誠</a:t>
            </a:r>
          </a:p>
          <a:p>
            <a:pPr marL="0" indent="0">
              <a:buNone/>
            </a:pPr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62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「信」的定義和內涵</a:t>
            </a:r>
            <a:endParaRPr lang="en-US" b="1">
              <a:solidFill>
                <a:schemeClr val="bg1"/>
              </a:solidFill>
              <a:latin typeface="DFPNYuanXBold-B5" panose="020F0900000000000000" pitchFamily="34" charset="-120"/>
              <a:ea typeface="DFPNYuanXBold-B5" panose="020F0900000000000000" pitchFamily="34" charset="-12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C90FFA-B9D5-4C36-AA5D-60C0315985E9}"/>
              </a:ext>
            </a:extLst>
          </p:cNvPr>
          <p:cNvSpPr txBox="1">
            <a:spLocks/>
          </p:cNvSpPr>
          <p:nvPr/>
        </p:nvSpPr>
        <p:spPr>
          <a:xfrm>
            <a:off x="280635" y="2100469"/>
            <a:ext cx="6713608" cy="4392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「信」，即誠信，指一個人誠實、信守諾言、言行一致、不弄虛作假。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「誠信」是個人的美德，讓我們與別人能夠建立互信的關係。</a:t>
            </a:r>
          </a:p>
          <a:p>
            <a:pPr marL="0" indent="0">
              <a:buNone/>
            </a:pPr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0D07E9D-A355-4C3D-860A-8174EE1D32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8925197" y="3429000"/>
            <a:ext cx="3110265" cy="3302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群組 2">
            <a:extLst>
              <a:ext uri="{FF2B5EF4-FFF2-40B4-BE49-F238E27FC236}">
                <a16:creationId xmlns:a16="http://schemas.microsoft.com/office/drawing/2014/main" id="{A79547A0-F39A-4EC4-B291-EE66193C2247}"/>
              </a:ext>
            </a:extLst>
          </p:cNvPr>
          <p:cNvGrpSpPr/>
          <p:nvPr/>
        </p:nvGrpSpPr>
        <p:grpSpPr>
          <a:xfrm>
            <a:off x="6632402" y="2023041"/>
            <a:ext cx="3847927" cy="1729382"/>
            <a:chOff x="6781023" y="2971932"/>
            <a:chExt cx="2843934" cy="926788"/>
          </a:xfrm>
        </p:grpSpPr>
        <p:sp>
          <p:nvSpPr>
            <p:cNvPr id="11" name="語音泡泡: 橢圓形 4">
              <a:extLst>
                <a:ext uri="{FF2B5EF4-FFF2-40B4-BE49-F238E27FC236}">
                  <a16:creationId xmlns:a16="http://schemas.microsoft.com/office/drawing/2014/main" id="{18A5060F-F288-447B-808D-D4B33F6529D5}"/>
                </a:ext>
              </a:extLst>
            </p:cNvPr>
            <p:cNvSpPr/>
            <p:nvPr/>
          </p:nvSpPr>
          <p:spPr>
            <a:xfrm>
              <a:off x="6781023" y="2971932"/>
              <a:ext cx="2843934" cy="926788"/>
            </a:xfrm>
            <a:prstGeom prst="wedgeEllipseCallout">
              <a:avLst>
                <a:gd name="adj1" fmla="val 25286"/>
                <a:gd name="adj2" fmla="val 79931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6">
              <a:extLst>
                <a:ext uri="{FF2B5EF4-FFF2-40B4-BE49-F238E27FC236}">
                  <a16:creationId xmlns:a16="http://schemas.microsoft.com/office/drawing/2014/main" id="{0BCED306-2C20-4C6D-BC1F-BFE15A0E8AF3}"/>
                </a:ext>
              </a:extLst>
            </p:cNvPr>
            <p:cNvSpPr txBox="1"/>
            <p:nvPr/>
          </p:nvSpPr>
          <p:spPr>
            <a:xfrm>
              <a:off x="6855200" y="3307497"/>
              <a:ext cx="2695579" cy="280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>
                  <a:solidFill>
                    <a:schemeClr val="accent2">
                      <a:lumMod val="75000"/>
                    </a:schemeClr>
                  </a:solidFill>
                  <a:ea typeface="DFPYuanBold-B5" panose="020F0700000000000000" pitchFamily="34" charset="-120"/>
                </a:rPr>
                <a:t>你認為「信」是甚麼？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87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熱身活動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6" name="Picture 5" descr="Engineering drawing&#10;&#10;Description automatically generated with medium confidence">
            <a:extLst>
              <a:ext uri="{FF2B5EF4-FFF2-40B4-BE49-F238E27FC236}">
                <a16:creationId xmlns:a16="http://schemas.microsoft.com/office/drawing/2014/main" id="{76273252-5699-47FB-B5F5-2AF5F5CB9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8" y="2538294"/>
            <a:ext cx="2585359" cy="2585359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B135491-3A06-4995-A7AF-4FB442071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078" y="4238697"/>
            <a:ext cx="2585358" cy="2585358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C180B6-C5D3-4548-A46B-BDC25A3D4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5153" y="4238696"/>
            <a:ext cx="2585359" cy="2585359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339DE636-C2C2-40FF-AD2A-DC4D6DD3A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754" y="2568457"/>
            <a:ext cx="2585358" cy="2585358"/>
          </a:xfrm>
          <a:prstGeom prst="rect">
            <a:avLst/>
          </a:prstGeom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262EE337-1136-42E5-BFA0-2001EB5729A1}"/>
              </a:ext>
            </a:extLst>
          </p:cNvPr>
          <p:cNvSpPr txBox="1">
            <a:spLocks/>
          </p:cNvSpPr>
          <p:nvPr/>
        </p:nvSpPr>
        <p:spPr>
          <a:xfrm>
            <a:off x="-68945" y="5179024"/>
            <a:ext cx="3484672" cy="1174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TW" altLang="en-US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  <a:t>答應同學不把他</a:t>
            </a:r>
            <a:br>
              <a:rPr lang="en-HK" altLang="zh-TW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</a:br>
            <a:r>
              <a:rPr lang="zh-TW" altLang="en-US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  <a:t>作弊的事告訴老師</a:t>
            </a:r>
            <a:endParaRPr lang="en-US">
              <a:solidFill>
                <a:srgbClr val="5E47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DFPYuanBold-B5" panose="020F0700000000000000" pitchFamily="34" charset="-120"/>
            </a:endParaRP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9718B59-02D0-410B-8EEF-C116BA0EB0F2}"/>
              </a:ext>
            </a:extLst>
          </p:cNvPr>
          <p:cNvSpPr txBox="1">
            <a:spLocks/>
          </p:cNvSpPr>
          <p:nvPr/>
        </p:nvSpPr>
        <p:spPr>
          <a:xfrm>
            <a:off x="2897082" y="3336750"/>
            <a:ext cx="3484672" cy="494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TW" altLang="en-US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  <a:t>告知班長</a:t>
            </a:r>
            <a:br>
              <a:rPr lang="en-HK" altLang="zh-TW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</a:br>
            <a:r>
              <a:rPr lang="zh-TW" altLang="en-US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  <a:t>自己忘了做功課</a:t>
            </a:r>
            <a:endParaRPr lang="en-US">
              <a:solidFill>
                <a:srgbClr val="5E47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DFPYuanBold-B5" panose="020F0700000000000000" pitchFamily="34" charset="-120"/>
            </a:endParaRP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5387A0B-C36A-4045-B2A7-BDE983D08BE0}"/>
              </a:ext>
            </a:extLst>
          </p:cNvPr>
          <p:cNvSpPr txBox="1">
            <a:spLocks/>
          </p:cNvSpPr>
          <p:nvPr/>
        </p:nvSpPr>
        <p:spPr>
          <a:xfrm>
            <a:off x="5872841" y="5239112"/>
            <a:ext cx="3484672" cy="1584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TW" altLang="en-US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  <a:t>因要照顧家人</a:t>
            </a:r>
            <a:br>
              <a:rPr lang="en-HK" altLang="zh-TW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</a:br>
            <a:r>
              <a:rPr lang="zh-TW" altLang="en-US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  <a:t>而失約，</a:t>
            </a:r>
            <a:br>
              <a:rPr lang="en-HK" altLang="zh-TW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</a:br>
            <a:r>
              <a:rPr lang="zh-TW" altLang="en-US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  <a:t>坦白把原因告知友人</a:t>
            </a:r>
            <a:endParaRPr lang="en-US">
              <a:solidFill>
                <a:srgbClr val="5E47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DFPYuanBold-B5" panose="020F0700000000000000" pitchFamily="34" charset="-120"/>
            </a:endParaRP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A9145A8-6FF9-4D43-88AD-3755C1A0B642}"/>
              </a:ext>
            </a:extLst>
          </p:cNvPr>
          <p:cNvSpPr txBox="1">
            <a:spLocks/>
          </p:cNvSpPr>
          <p:nvPr/>
        </p:nvSpPr>
        <p:spPr>
          <a:xfrm>
            <a:off x="8845261" y="3333135"/>
            <a:ext cx="3484672" cy="1174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TW" altLang="en-US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  <a:t>如期歸還</a:t>
            </a:r>
            <a:br>
              <a:rPr lang="en-HK" altLang="zh-TW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</a:br>
            <a:r>
              <a:rPr lang="zh-TW" altLang="en-US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DFPYuanBold-B5" panose="020F0700000000000000" pitchFamily="34" charset="-120"/>
              </a:rPr>
              <a:t>同學借給你的漫畫</a:t>
            </a:r>
            <a:endParaRPr lang="en-US">
              <a:solidFill>
                <a:srgbClr val="5E47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DFPYuanBold-B5" panose="020F0700000000000000" pitchFamily="34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8F0A4-5A74-4B25-8566-02F9AC32C202}"/>
              </a:ext>
            </a:extLst>
          </p:cNvPr>
          <p:cNvSpPr txBox="1"/>
          <p:nvPr/>
        </p:nvSpPr>
        <p:spPr>
          <a:xfrm>
            <a:off x="762000" y="1824239"/>
            <a:ext cx="5778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>
                <a:solidFill>
                  <a:srgbClr val="5E4732"/>
                </a:solidFill>
                <a:ea typeface="DFPYuanBold-B5" panose="020F0700000000000000" pitchFamily="34" charset="-120"/>
              </a:rPr>
              <a:t>哪些是有誠信的行為？</a:t>
            </a:r>
            <a:endParaRPr lang="en-HK" sz="3000" b="1">
              <a:solidFill>
                <a:srgbClr val="5E4732"/>
              </a:solidFill>
              <a:ea typeface="DFPYuanBold-B5" panose="020F0700000000000000" pitchFamily="34" charset="-120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B52C671-7EEB-4D83-AFA5-4114CC655F5D}"/>
              </a:ext>
            </a:extLst>
          </p:cNvPr>
          <p:cNvSpPr/>
          <p:nvPr/>
        </p:nvSpPr>
        <p:spPr>
          <a:xfrm>
            <a:off x="207818" y="2378237"/>
            <a:ext cx="446809" cy="458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79F9C9B6-F1F2-4D96-B939-F0FFF78BDA8D}"/>
              </a:ext>
            </a:extLst>
          </p:cNvPr>
          <p:cNvSpPr/>
          <p:nvPr/>
        </p:nvSpPr>
        <p:spPr>
          <a:xfrm>
            <a:off x="3085983" y="4160054"/>
            <a:ext cx="446809" cy="458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1310324B-4A8F-4DE1-8196-59F1C58C60CB}"/>
              </a:ext>
            </a:extLst>
          </p:cNvPr>
          <p:cNvSpPr/>
          <p:nvPr/>
        </p:nvSpPr>
        <p:spPr>
          <a:xfrm>
            <a:off x="6158349" y="2340821"/>
            <a:ext cx="446809" cy="458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E6AFEEC7-9C75-4C6E-8DAE-A4B81DE7DF16}"/>
              </a:ext>
            </a:extLst>
          </p:cNvPr>
          <p:cNvSpPr/>
          <p:nvPr/>
        </p:nvSpPr>
        <p:spPr>
          <a:xfrm>
            <a:off x="9134108" y="4185514"/>
            <a:ext cx="446809" cy="458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4</a:t>
            </a:r>
          </a:p>
        </p:txBody>
      </p:sp>
      <p:pic>
        <p:nvPicPr>
          <p:cNvPr id="9" name="圖形 8" descr="天使的臉部輪廓 以實心填滿">
            <a:extLst>
              <a:ext uri="{FF2B5EF4-FFF2-40B4-BE49-F238E27FC236}">
                <a16:creationId xmlns:a16="http://schemas.microsoft.com/office/drawing/2014/main" id="{2317961C-8364-4E00-8C8E-B6009F8396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06071" y="2971800"/>
            <a:ext cx="914400" cy="914400"/>
          </a:xfrm>
          <a:prstGeom prst="rect">
            <a:avLst/>
          </a:prstGeom>
        </p:spPr>
      </p:pic>
      <p:pic>
        <p:nvPicPr>
          <p:cNvPr id="22" name="圖形 21" descr="天使的臉部輪廓 以實心填滿">
            <a:extLst>
              <a:ext uri="{FF2B5EF4-FFF2-40B4-BE49-F238E27FC236}">
                <a16:creationId xmlns:a16="http://schemas.microsoft.com/office/drawing/2014/main" id="{D51DAC3C-DE99-40E7-ACEC-8BAAA1F34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2041" y="2565400"/>
            <a:ext cx="914400" cy="914400"/>
          </a:xfrm>
          <a:prstGeom prst="rect">
            <a:avLst/>
          </a:prstGeom>
        </p:spPr>
      </p:pic>
      <p:pic>
        <p:nvPicPr>
          <p:cNvPr id="23" name="圖形 22" descr="天使的臉部輪廓 以實心填滿">
            <a:extLst>
              <a:ext uri="{FF2B5EF4-FFF2-40B4-BE49-F238E27FC236}">
                <a16:creationId xmlns:a16="http://schemas.microsoft.com/office/drawing/2014/main" id="{1C586309-E807-49C9-A9EF-AFD1B1A05A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85447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動畫小簡介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57034B-2F78-49E0-A41E-73EA1AECB122}"/>
              </a:ext>
            </a:extLst>
          </p:cNvPr>
          <p:cNvSpPr txBox="1">
            <a:spLocks/>
          </p:cNvSpPr>
          <p:nvPr/>
        </p:nvSpPr>
        <p:spPr>
          <a:xfrm>
            <a:off x="762000" y="2373805"/>
            <a:ext cx="5710383" cy="383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b="1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主角：明山賓</a:t>
            </a:r>
            <a:endParaRPr lang="en-HK" altLang="zh-TW" b="1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生於南北朝時期</a:t>
            </a: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為人忠厚老實</a:t>
            </a: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待人謙卑友善</a:t>
            </a:r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47530-4606-44A1-B44E-AD25AD767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68" t="-695" r="368" b="14861"/>
          <a:stretch/>
        </p:blipFill>
        <p:spPr>
          <a:xfrm>
            <a:off x="7428615" y="2162653"/>
            <a:ext cx="3628410" cy="4131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125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古代動畫簡介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BE6971B-C018-45B1-890F-0C0615512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358" y="1901822"/>
            <a:ext cx="6705600" cy="47824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b="1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明山賓賣牛</a:t>
            </a:r>
            <a:endParaRPr lang="en-HK" altLang="zh-TW" b="1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明山賓一家生活困苦，他只好把家裏的牛牽到集市上去賣。明山賓把牛賣出後才忽然想起，這頭牛從前得過一種疾病，而買家不知道這頭牛的病歷。他連忙趕回去找買家，把牛的病史和正確的飼養方法坦誠告知買家…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D8149-532F-46E9-83BA-E8AB68C85E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2" t="5701" r="4458" b="5938"/>
          <a:stretch/>
        </p:blipFill>
        <p:spPr>
          <a:xfrm>
            <a:off x="7452130" y="3053791"/>
            <a:ext cx="4113202" cy="2481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731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E2D2-D1ED-0248-A5B0-FC4C1867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/>
          <a:lstStyle/>
          <a:p>
            <a:pPr algn="ctr"/>
            <a:r>
              <a:rPr lang="zh-TW" altLang="en-US">
                <a:solidFill>
                  <a:srgbClr val="5E4732"/>
                </a:solidFill>
                <a:ea typeface="DFPYuanBold-B5" panose="020F0700000000000000" pitchFamily="34" charset="-120"/>
              </a:rPr>
              <a:t>短片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33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6" ma:contentTypeDescription="Create a new document." ma:contentTypeScope="" ma:versionID="c8b634d49910f420ba57978bfe6418d7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c3c15164ac9887639d1a980978f0cf5b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91020D-9E78-48A9-AF01-CD5B028653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2F94D4-15A8-4EC9-9A41-61E8AA60C3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88565-292f-4b60-a4c3-978be975df1a"/>
    <ds:schemaRef ds:uri="a67ca032-99e1-499e-a335-21cedd256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64D35D-E109-4E3F-AF1C-696B539B6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1737</Words>
  <Application>Microsoft Office PowerPoint</Application>
  <PresentationFormat>Widescreen</PresentationFormat>
  <Paragraphs>154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主題：信  要說實話嗎？</vt:lpstr>
      <vt:lpstr>學習目標</vt:lpstr>
      <vt:lpstr>培養的價值觀/態度  中華傳統美德</vt:lpstr>
      <vt:lpstr>「信」的定義和內涵</vt:lpstr>
      <vt:lpstr>  </vt:lpstr>
      <vt:lpstr>  </vt:lpstr>
      <vt:lpstr>  </vt:lpstr>
      <vt:lpstr>短片</vt:lpstr>
      <vt:lpstr>短片(待上載後補上連結)</vt:lpstr>
      <vt:lpstr>  </vt:lpstr>
      <vt:lpstr>  </vt:lpstr>
      <vt:lpstr>  </vt:lpstr>
      <vt:lpstr>竹Sir的話……</vt:lpstr>
      <vt:lpstr>我們明白了……</vt:lpstr>
      <vt:lpstr>延伸活動</vt:lpstr>
      <vt:lpstr>參考資料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傳統美德與正面價值觀</dc:title>
  <dc:creator>Anthony Chan</dc:creator>
  <cp:lastModifiedBy>MAN, Shi-chun</cp:lastModifiedBy>
  <cp:revision>172</cp:revision>
  <dcterms:created xsi:type="dcterms:W3CDTF">2021-12-09T09:54:35Z</dcterms:created>
  <dcterms:modified xsi:type="dcterms:W3CDTF">2022-07-05T08:01:20Z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</Properties>
</file>